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3" r:id="rId4"/>
    <p:sldId id="276" r:id="rId5"/>
    <p:sldId id="280" r:id="rId6"/>
    <p:sldId id="267" r:id="rId7"/>
    <p:sldId id="261" r:id="rId8"/>
    <p:sldId id="279" r:id="rId9"/>
    <p:sldId id="282" r:id="rId10"/>
    <p:sldId id="266" r:id="rId11"/>
    <p:sldId id="281" r:id="rId12"/>
    <p:sldId id="262" r:id="rId13"/>
    <p:sldId id="268" r:id="rId14"/>
    <p:sldId id="277" r:id="rId15"/>
    <p:sldId id="274" r:id="rId16"/>
    <p:sldId id="263" r:id="rId17"/>
    <p:sldId id="287" r:id="rId18"/>
    <p:sldId id="288" r:id="rId19"/>
    <p:sldId id="289" r:id="rId20"/>
    <p:sldId id="264" r:id="rId21"/>
    <p:sldId id="290" r:id="rId22"/>
    <p:sldId id="278" r:id="rId23"/>
    <p:sldId id="291" r:id="rId24"/>
    <p:sldId id="285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BD"/>
    <a:srgbClr val="FFE7BD"/>
    <a:srgbClr val="EAB05C"/>
    <a:srgbClr val="FF6DEA"/>
    <a:srgbClr val="DD87A6"/>
    <a:srgbClr val="BA2D1C"/>
    <a:srgbClr val="CB8E3D"/>
    <a:srgbClr val="FFF0D5"/>
    <a:srgbClr val="047D9E"/>
    <a:srgbClr val="06A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96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24B1D7-9600-4740-86E1-95A7A973A5BB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D4EB3AC4-363C-4069-9BFF-86E0EDBCD47C}">
      <dgm:prSet phldrT="[Text]"/>
      <dgm:spPr/>
      <dgm:t>
        <a:bodyPr/>
        <a:lstStyle/>
        <a:p>
          <a:r>
            <a:rPr lang="en-US" b="1" dirty="0"/>
            <a:t>PROMOTION</a:t>
          </a:r>
        </a:p>
      </dgm:t>
    </dgm:pt>
    <dgm:pt modelId="{2A6A5DCA-0E70-463D-9B78-E5300E21B078}" type="parTrans" cxnId="{16528D1C-562E-4577-AB85-A151D8D7814F}">
      <dgm:prSet/>
      <dgm:spPr/>
      <dgm:t>
        <a:bodyPr/>
        <a:lstStyle/>
        <a:p>
          <a:endParaRPr lang="en-US"/>
        </a:p>
      </dgm:t>
    </dgm:pt>
    <dgm:pt modelId="{2A770EA6-E035-46C1-9943-45ACB142975F}" type="sibTrans" cxnId="{16528D1C-562E-4577-AB85-A151D8D7814F}">
      <dgm:prSet/>
      <dgm:spPr/>
      <dgm:t>
        <a:bodyPr/>
        <a:lstStyle/>
        <a:p>
          <a:endParaRPr lang="en-US"/>
        </a:p>
      </dgm:t>
    </dgm:pt>
    <dgm:pt modelId="{BFF78611-E407-4C28-B893-16A4008CB681}">
      <dgm:prSet phldrT="[Text]"/>
      <dgm:spPr/>
      <dgm:t>
        <a:bodyPr/>
        <a:lstStyle/>
        <a:p>
          <a:r>
            <a:rPr lang="en-US" b="1" dirty="0"/>
            <a:t>SALARY</a:t>
          </a:r>
        </a:p>
      </dgm:t>
    </dgm:pt>
    <dgm:pt modelId="{37CEB651-DFBE-4C2B-9FE3-1C960059E8A6}" type="parTrans" cxnId="{84E99C16-B338-44A3-AE13-3959D4D936E8}">
      <dgm:prSet/>
      <dgm:spPr/>
      <dgm:t>
        <a:bodyPr/>
        <a:lstStyle/>
        <a:p>
          <a:endParaRPr lang="en-US"/>
        </a:p>
      </dgm:t>
    </dgm:pt>
    <dgm:pt modelId="{2F8CE89B-7737-4CFF-9078-361AF4A75682}" type="sibTrans" cxnId="{84E99C16-B338-44A3-AE13-3959D4D936E8}">
      <dgm:prSet/>
      <dgm:spPr/>
      <dgm:t>
        <a:bodyPr/>
        <a:lstStyle/>
        <a:p>
          <a:endParaRPr lang="en-US"/>
        </a:p>
      </dgm:t>
    </dgm:pt>
    <dgm:pt modelId="{1DB09A96-9360-4E4F-B60D-D04A8A7721B3}">
      <dgm:prSet phldrT="[Text]"/>
      <dgm:spPr/>
      <dgm:t>
        <a:bodyPr/>
        <a:lstStyle/>
        <a:p>
          <a:r>
            <a:rPr lang="en-US" b="1" dirty="0"/>
            <a:t>TRAINING</a:t>
          </a:r>
        </a:p>
      </dgm:t>
    </dgm:pt>
    <dgm:pt modelId="{8AE2CB7F-C17C-48C8-A114-58DB82F27C41}" type="parTrans" cxnId="{69E09BCD-7085-49D4-B397-188AFBC41EDB}">
      <dgm:prSet/>
      <dgm:spPr/>
      <dgm:t>
        <a:bodyPr/>
        <a:lstStyle/>
        <a:p>
          <a:endParaRPr lang="en-US"/>
        </a:p>
      </dgm:t>
    </dgm:pt>
    <dgm:pt modelId="{4CBC78A5-DEC3-49B0-95B9-593059F85A4D}" type="sibTrans" cxnId="{69E09BCD-7085-49D4-B397-188AFBC41EDB}">
      <dgm:prSet/>
      <dgm:spPr/>
      <dgm:t>
        <a:bodyPr/>
        <a:lstStyle/>
        <a:p>
          <a:endParaRPr lang="en-US"/>
        </a:p>
      </dgm:t>
    </dgm:pt>
    <dgm:pt modelId="{AE1C4C94-9C2B-4835-82F5-825130F5D39F}">
      <dgm:prSet phldrT="[Text]"/>
      <dgm:spPr/>
      <dgm:t>
        <a:bodyPr/>
        <a:lstStyle/>
        <a:p>
          <a:r>
            <a:rPr lang="en-US" b="1" dirty="0"/>
            <a:t>DISTANCE </a:t>
          </a:r>
        </a:p>
      </dgm:t>
    </dgm:pt>
    <dgm:pt modelId="{F74B4FA7-FC02-4493-9A2C-D13CF06109C3}" type="parTrans" cxnId="{00A70EC6-0F56-43CE-A458-EE730D3C9355}">
      <dgm:prSet/>
      <dgm:spPr/>
      <dgm:t>
        <a:bodyPr/>
        <a:lstStyle/>
        <a:p>
          <a:endParaRPr lang="en-US"/>
        </a:p>
      </dgm:t>
    </dgm:pt>
    <dgm:pt modelId="{384B104D-B017-424F-8C73-4F04F03D11EC}" type="sibTrans" cxnId="{00A70EC6-0F56-43CE-A458-EE730D3C9355}">
      <dgm:prSet/>
      <dgm:spPr/>
      <dgm:t>
        <a:bodyPr/>
        <a:lstStyle/>
        <a:p>
          <a:endParaRPr lang="en-US"/>
        </a:p>
      </dgm:t>
    </dgm:pt>
    <dgm:pt modelId="{4833D9E0-F0A9-4765-BFAD-348EC2D323CB}" type="pres">
      <dgm:prSet presAssocID="{F524B1D7-9600-4740-86E1-95A7A973A5BB}" presName="compositeShape" presStyleCnt="0">
        <dgm:presLayoutVars>
          <dgm:chMax val="7"/>
          <dgm:dir/>
          <dgm:resizeHandles val="exact"/>
        </dgm:presLayoutVars>
      </dgm:prSet>
      <dgm:spPr/>
    </dgm:pt>
    <dgm:pt modelId="{BCC95B80-2348-4013-9677-3359B705E80B}" type="pres">
      <dgm:prSet presAssocID="{F524B1D7-9600-4740-86E1-95A7A973A5BB}" presName="wedge1" presStyleLbl="node1" presStyleIdx="0" presStyleCnt="4"/>
      <dgm:spPr/>
    </dgm:pt>
    <dgm:pt modelId="{6F772E7F-64A1-4CB0-8863-8962558A5D9B}" type="pres">
      <dgm:prSet presAssocID="{F524B1D7-9600-4740-86E1-95A7A973A5BB}" presName="dummy1a" presStyleCnt="0"/>
      <dgm:spPr/>
    </dgm:pt>
    <dgm:pt modelId="{53BE7362-C2E5-4A24-BFDC-DFD453537B69}" type="pres">
      <dgm:prSet presAssocID="{F524B1D7-9600-4740-86E1-95A7A973A5BB}" presName="dummy1b" presStyleCnt="0"/>
      <dgm:spPr/>
    </dgm:pt>
    <dgm:pt modelId="{2009E260-3803-4AC1-9F76-7EC28FEBA860}" type="pres">
      <dgm:prSet presAssocID="{F524B1D7-9600-4740-86E1-95A7A973A5BB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2DD938D-C181-47B9-9AE7-7A96F81937C9}" type="pres">
      <dgm:prSet presAssocID="{F524B1D7-9600-4740-86E1-95A7A973A5BB}" presName="wedge2" presStyleLbl="node1" presStyleIdx="1" presStyleCnt="4"/>
      <dgm:spPr/>
    </dgm:pt>
    <dgm:pt modelId="{77C21AA4-D8D6-47F7-BD7E-FC7054023154}" type="pres">
      <dgm:prSet presAssocID="{F524B1D7-9600-4740-86E1-95A7A973A5BB}" presName="dummy2a" presStyleCnt="0"/>
      <dgm:spPr/>
    </dgm:pt>
    <dgm:pt modelId="{B2EA41C8-D7A7-4069-8661-0816528DBA98}" type="pres">
      <dgm:prSet presAssocID="{F524B1D7-9600-4740-86E1-95A7A973A5BB}" presName="dummy2b" presStyleCnt="0"/>
      <dgm:spPr/>
    </dgm:pt>
    <dgm:pt modelId="{3E487CFD-D11F-4B53-97BC-14CCA73CB61C}" type="pres">
      <dgm:prSet presAssocID="{F524B1D7-9600-4740-86E1-95A7A973A5BB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7FB1C7B-8DCB-4A3C-9AA5-1655B50F0B63}" type="pres">
      <dgm:prSet presAssocID="{F524B1D7-9600-4740-86E1-95A7A973A5BB}" presName="wedge3" presStyleLbl="node1" presStyleIdx="2" presStyleCnt="4"/>
      <dgm:spPr/>
    </dgm:pt>
    <dgm:pt modelId="{F9ADB349-D9D2-4224-952A-051FDA8DD642}" type="pres">
      <dgm:prSet presAssocID="{F524B1D7-9600-4740-86E1-95A7A973A5BB}" presName="dummy3a" presStyleCnt="0"/>
      <dgm:spPr/>
    </dgm:pt>
    <dgm:pt modelId="{7762797D-41F1-47C9-B101-B29838502C2C}" type="pres">
      <dgm:prSet presAssocID="{F524B1D7-9600-4740-86E1-95A7A973A5BB}" presName="dummy3b" presStyleCnt="0"/>
      <dgm:spPr/>
    </dgm:pt>
    <dgm:pt modelId="{B68D0A38-44BE-4C6A-A73D-0FEE3CB5519D}" type="pres">
      <dgm:prSet presAssocID="{F524B1D7-9600-4740-86E1-95A7A973A5BB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36F760B-B60C-492C-9E63-D19833EE4DAF}" type="pres">
      <dgm:prSet presAssocID="{F524B1D7-9600-4740-86E1-95A7A973A5BB}" presName="wedge4" presStyleLbl="node1" presStyleIdx="3" presStyleCnt="4"/>
      <dgm:spPr/>
    </dgm:pt>
    <dgm:pt modelId="{162F1668-650A-4087-A227-33814321BF4F}" type="pres">
      <dgm:prSet presAssocID="{F524B1D7-9600-4740-86E1-95A7A973A5BB}" presName="dummy4a" presStyleCnt="0"/>
      <dgm:spPr/>
    </dgm:pt>
    <dgm:pt modelId="{9E8ABD0F-A44B-4E46-8E05-51F885CFF531}" type="pres">
      <dgm:prSet presAssocID="{F524B1D7-9600-4740-86E1-95A7A973A5BB}" presName="dummy4b" presStyleCnt="0"/>
      <dgm:spPr/>
    </dgm:pt>
    <dgm:pt modelId="{4263F659-4373-4521-A750-89F93DD4C623}" type="pres">
      <dgm:prSet presAssocID="{F524B1D7-9600-4740-86E1-95A7A973A5BB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1CBFE7D-3DF5-43F1-A8F7-171BB5BDEF68}" type="pres">
      <dgm:prSet presAssocID="{2A770EA6-E035-46C1-9943-45ACB142975F}" presName="arrowWedge1" presStyleLbl="fgSibTrans2D1" presStyleIdx="0" presStyleCnt="4"/>
      <dgm:spPr/>
    </dgm:pt>
    <dgm:pt modelId="{01D3D9FE-9952-4103-8164-CB200DDBF05A}" type="pres">
      <dgm:prSet presAssocID="{384B104D-B017-424F-8C73-4F04F03D11EC}" presName="arrowWedge2" presStyleLbl="fgSibTrans2D1" presStyleIdx="1" presStyleCnt="4"/>
      <dgm:spPr/>
    </dgm:pt>
    <dgm:pt modelId="{3D39346B-2976-4562-852C-D5706BDE4767}" type="pres">
      <dgm:prSet presAssocID="{2F8CE89B-7737-4CFF-9078-361AF4A75682}" presName="arrowWedge3" presStyleLbl="fgSibTrans2D1" presStyleIdx="2" presStyleCnt="4"/>
      <dgm:spPr/>
    </dgm:pt>
    <dgm:pt modelId="{4B0D46E7-000B-47D6-8317-1B0C3A8CE4AF}" type="pres">
      <dgm:prSet presAssocID="{4CBC78A5-DEC3-49B0-95B9-593059F85A4D}" presName="arrowWedge4" presStyleLbl="fgSibTrans2D1" presStyleIdx="3" presStyleCnt="4"/>
      <dgm:spPr/>
    </dgm:pt>
  </dgm:ptLst>
  <dgm:cxnLst>
    <dgm:cxn modelId="{3DC9F00D-7A56-4154-AC98-DF246012F90B}" type="presOf" srcId="{BFF78611-E407-4C28-B893-16A4008CB681}" destId="{D7FB1C7B-8DCB-4A3C-9AA5-1655B50F0B63}" srcOrd="0" destOrd="0" presId="urn:microsoft.com/office/officeart/2005/8/layout/cycle8"/>
    <dgm:cxn modelId="{84E99C16-B338-44A3-AE13-3959D4D936E8}" srcId="{F524B1D7-9600-4740-86E1-95A7A973A5BB}" destId="{BFF78611-E407-4C28-B893-16A4008CB681}" srcOrd="2" destOrd="0" parTransId="{37CEB651-DFBE-4C2B-9FE3-1C960059E8A6}" sibTransId="{2F8CE89B-7737-4CFF-9078-361AF4A75682}"/>
    <dgm:cxn modelId="{16528D1C-562E-4577-AB85-A151D8D7814F}" srcId="{F524B1D7-9600-4740-86E1-95A7A973A5BB}" destId="{D4EB3AC4-363C-4069-9BFF-86E0EDBCD47C}" srcOrd="0" destOrd="0" parTransId="{2A6A5DCA-0E70-463D-9B78-E5300E21B078}" sibTransId="{2A770EA6-E035-46C1-9943-45ACB142975F}"/>
    <dgm:cxn modelId="{B438A438-63D2-40DF-9EB1-B64C6DE070BA}" type="presOf" srcId="{BFF78611-E407-4C28-B893-16A4008CB681}" destId="{B68D0A38-44BE-4C6A-A73D-0FEE3CB5519D}" srcOrd="1" destOrd="0" presId="urn:microsoft.com/office/officeart/2005/8/layout/cycle8"/>
    <dgm:cxn modelId="{DE560869-B9A0-4A3F-AB5F-1CB028EED7B1}" type="presOf" srcId="{1DB09A96-9360-4E4F-B60D-D04A8A7721B3}" destId="{836F760B-B60C-492C-9E63-D19833EE4DAF}" srcOrd="0" destOrd="0" presId="urn:microsoft.com/office/officeart/2005/8/layout/cycle8"/>
    <dgm:cxn modelId="{CFD40A6F-E463-47E8-9E06-B7993591F438}" type="presOf" srcId="{D4EB3AC4-363C-4069-9BFF-86E0EDBCD47C}" destId="{2009E260-3803-4AC1-9F76-7EC28FEBA860}" srcOrd="1" destOrd="0" presId="urn:microsoft.com/office/officeart/2005/8/layout/cycle8"/>
    <dgm:cxn modelId="{AA3AE1A9-A7C8-428B-988F-02861C29259B}" type="presOf" srcId="{F524B1D7-9600-4740-86E1-95A7A973A5BB}" destId="{4833D9E0-F0A9-4765-BFAD-348EC2D323CB}" srcOrd="0" destOrd="0" presId="urn:microsoft.com/office/officeart/2005/8/layout/cycle8"/>
    <dgm:cxn modelId="{A8355ABD-9B40-4543-85C0-20728C991019}" type="presOf" srcId="{1DB09A96-9360-4E4F-B60D-D04A8A7721B3}" destId="{4263F659-4373-4521-A750-89F93DD4C623}" srcOrd="1" destOrd="0" presId="urn:microsoft.com/office/officeart/2005/8/layout/cycle8"/>
    <dgm:cxn modelId="{00A70EC6-0F56-43CE-A458-EE730D3C9355}" srcId="{F524B1D7-9600-4740-86E1-95A7A973A5BB}" destId="{AE1C4C94-9C2B-4835-82F5-825130F5D39F}" srcOrd="1" destOrd="0" parTransId="{F74B4FA7-FC02-4493-9A2C-D13CF06109C3}" sibTransId="{384B104D-B017-424F-8C73-4F04F03D11EC}"/>
    <dgm:cxn modelId="{69E09BCD-7085-49D4-B397-188AFBC41EDB}" srcId="{F524B1D7-9600-4740-86E1-95A7A973A5BB}" destId="{1DB09A96-9360-4E4F-B60D-D04A8A7721B3}" srcOrd="3" destOrd="0" parTransId="{8AE2CB7F-C17C-48C8-A114-58DB82F27C41}" sibTransId="{4CBC78A5-DEC3-49B0-95B9-593059F85A4D}"/>
    <dgm:cxn modelId="{3C3A98F0-0105-41DE-94B3-5B513FF49A1A}" type="presOf" srcId="{AE1C4C94-9C2B-4835-82F5-825130F5D39F}" destId="{92DD938D-C181-47B9-9AE7-7A96F81937C9}" srcOrd="0" destOrd="0" presId="urn:microsoft.com/office/officeart/2005/8/layout/cycle8"/>
    <dgm:cxn modelId="{D38E3CF2-4EDB-4535-B583-ED2B67DF5685}" type="presOf" srcId="{D4EB3AC4-363C-4069-9BFF-86E0EDBCD47C}" destId="{BCC95B80-2348-4013-9677-3359B705E80B}" srcOrd="0" destOrd="0" presId="urn:microsoft.com/office/officeart/2005/8/layout/cycle8"/>
    <dgm:cxn modelId="{60424DFB-0A3E-4324-A203-89A17712FD7F}" type="presOf" srcId="{AE1C4C94-9C2B-4835-82F5-825130F5D39F}" destId="{3E487CFD-D11F-4B53-97BC-14CCA73CB61C}" srcOrd="1" destOrd="0" presId="urn:microsoft.com/office/officeart/2005/8/layout/cycle8"/>
    <dgm:cxn modelId="{18CE4468-0D8F-479C-8852-0ABAA9AA47CC}" type="presParOf" srcId="{4833D9E0-F0A9-4765-BFAD-348EC2D323CB}" destId="{BCC95B80-2348-4013-9677-3359B705E80B}" srcOrd="0" destOrd="0" presId="urn:microsoft.com/office/officeart/2005/8/layout/cycle8"/>
    <dgm:cxn modelId="{486FCD60-B843-4DC8-A41B-F7308DE32A7D}" type="presParOf" srcId="{4833D9E0-F0A9-4765-BFAD-348EC2D323CB}" destId="{6F772E7F-64A1-4CB0-8863-8962558A5D9B}" srcOrd="1" destOrd="0" presId="urn:microsoft.com/office/officeart/2005/8/layout/cycle8"/>
    <dgm:cxn modelId="{16959BA0-4E95-4E7A-BE6B-F3B5F7E80FCD}" type="presParOf" srcId="{4833D9E0-F0A9-4765-BFAD-348EC2D323CB}" destId="{53BE7362-C2E5-4A24-BFDC-DFD453537B69}" srcOrd="2" destOrd="0" presId="urn:microsoft.com/office/officeart/2005/8/layout/cycle8"/>
    <dgm:cxn modelId="{0B159D74-395D-484C-8DAC-C2044C1977EB}" type="presParOf" srcId="{4833D9E0-F0A9-4765-BFAD-348EC2D323CB}" destId="{2009E260-3803-4AC1-9F76-7EC28FEBA860}" srcOrd="3" destOrd="0" presId="urn:microsoft.com/office/officeart/2005/8/layout/cycle8"/>
    <dgm:cxn modelId="{72783686-4BD7-4A59-949D-B3E227942CF3}" type="presParOf" srcId="{4833D9E0-F0A9-4765-BFAD-348EC2D323CB}" destId="{92DD938D-C181-47B9-9AE7-7A96F81937C9}" srcOrd="4" destOrd="0" presId="urn:microsoft.com/office/officeart/2005/8/layout/cycle8"/>
    <dgm:cxn modelId="{9F6F0067-1A19-413A-AA7F-4408CDAD5A88}" type="presParOf" srcId="{4833D9E0-F0A9-4765-BFAD-348EC2D323CB}" destId="{77C21AA4-D8D6-47F7-BD7E-FC7054023154}" srcOrd="5" destOrd="0" presId="urn:microsoft.com/office/officeart/2005/8/layout/cycle8"/>
    <dgm:cxn modelId="{A1743C92-779B-4A5E-9B0D-4A2ED3EBABED}" type="presParOf" srcId="{4833D9E0-F0A9-4765-BFAD-348EC2D323CB}" destId="{B2EA41C8-D7A7-4069-8661-0816528DBA98}" srcOrd="6" destOrd="0" presId="urn:microsoft.com/office/officeart/2005/8/layout/cycle8"/>
    <dgm:cxn modelId="{254CAB3A-6F44-4B72-8BEE-1E720BEE8ADD}" type="presParOf" srcId="{4833D9E0-F0A9-4765-BFAD-348EC2D323CB}" destId="{3E487CFD-D11F-4B53-97BC-14CCA73CB61C}" srcOrd="7" destOrd="0" presId="urn:microsoft.com/office/officeart/2005/8/layout/cycle8"/>
    <dgm:cxn modelId="{2831BD71-C8ED-474A-9AE0-D48FACFC33A3}" type="presParOf" srcId="{4833D9E0-F0A9-4765-BFAD-348EC2D323CB}" destId="{D7FB1C7B-8DCB-4A3C-9AA5-1655B50F0B63}" srcOrd="8" destOrd="0" presId="urn:microsoft.com/office/officeart/2005/8/layout/cycle8"/>
    <dgm:cxn modelId="{BBD2FC9E-5728-4FA3-9261-1348D775DAEF}" type="presParOf" srcId="{4833D9E0-F0A9-4765-BFAD-348EC2D323CB}" destId="{F9ADB349-D9D2-4224-952A-051FDA8DD642}" srcOrd="9" destOrd="0" presId="urn:microsoft.com/office/officeart/2005/8/layout/cycle8"/>
    <dgm:cxn modelId="{C46DC20E-15A0-48A0-8EB4-AE0799C3D156}" type="presParOf" srcId="{4833D9E0-F0A9-4765-BFAD-348EC2D323CB}" destId="{7762797D-41F1-47C9-B101-B29838502C2C}" srcOrd="10" destOrd="0" presId="urn:microsoft.com/office/officeart/2005/8/layout/cycle8"/>
    <dgm:cxn modelId="{5281A394-1F93-4465-89F6-15A27B0CEDDD}" type="presParOf" srcId="{4833D9E0-F0A9-4765-BFAD-348EC2D323CB}" destId="{B68D0A38-44BE-4C6A-A73D-0FEE3CB5519D}" srcOrd="11" destOrd="0" presId="urn:microsoft.com/office/officeart/2005/8/layout/cycle8"/>
    <dgm:cxn modelId="{50B91F56-F266-483D-9C4E-CDD2AA4323DF}" type="presParOf" srcId="{4833D9E0-F0A9-4765-BFAD-348EC2D323CB}" destId="{836F760B-B60C-492C-9E63-D19833EE4DAF}" srcOrd="12" destOrd="0" presId="urn:microsoft.com/office/officeart/2005/8/layout/cycle8"/>
    <dgm:cxn modelId="{6374AE15-C375-437B-9707-53C8A988D545}" type="presParOf" srcId="{4833D9E0-F0A9-4765-BFAD-348EC2D323CB}" destId="{162F1668-650A-4087-A227-33814321BF4F}" srcOrd="13" destOrd="0" presId="urn:microsoft.com/office/officeart/2005/8/layout/cycle8"/>
    <dgm:cxn modelId="{FD7C55CA-CF02-473D-8A0A-48FF05891A1D}" type="presParOf" srcId="{4833D9E0-F0A9-4765-BFAD-348EC2D323CB}" destId="{9E8ABD0F-A44B-4E46-8E05-51F885CFF531}" srcOrd="14" destOrd="0" presId="urn:microsoft.com/office/officeart/2005/8/layout/cycle8"/>
    <dgm:cxn modelId="{94E85B7A-7D03-41D5-831A-F4A073C7C32B}" type="presParOf" srcId="{4833D9E0-F0A9-4765-BFAD-348EC2D323CB}" destId="{4263F659-4373-4521-A750-89F93DD4C623}" srcOrd="15" destOrd="0" presId="urn:microsoft.com/office/officeart/2005/8/layout/cycle8"/>
    <dgm:cxn modelId="{ABBEAFA3-ADFA-4030-8602-2E96CB32CA3B}" type="presParOf" srcId="{4833D9E0-F0A9-4765-BFAD-348EC2D323CB}" destId="{41CBFE7D-3DF5-43F1-A8F7-171BB5BDEF68}" srcOrd="16" destOrd="0" presId="urn:microsoft.com/office/officeart/2005/8/layout/cycle8"/>
    <dgm:cxn modelId="{2F5743F6-CE8B-4AFF-99B3-60C022481A26}" type="presParOf" srcId="{4833D9E0-F0A9-4765-BFAD-348EC2D323CB}" destId="{01D3D9FE-9952-4103-8164-CB200DDBF05A}" srcOrd="17" destOrd="0" presId="urn:microsoft.com/office/officeart/2005/8/layout/cycle8"/>
    <dgm:cxn modelId="{2AE25C27-12A5-48AD-81CD-7D0647BF3778}" type="presParOf" srcId="{4833D9E0-F0A9-4765-BFAD-348EC2D323CB}" destId="{3D39346B-2976-4562-852C-D5706BDE4767}" srcOrd="18" destOrd="0" presId="urn:microsoft.com/office/officeart/2005/8/layout/cycle8"/>
    <dgm:cxn modelId="{AAA28E04-48A7-49B4-9732-4BDB0582A44D}" type="presParOf" srcId="{4833D9E0-F0A9-4765-BFAD-348EC2D323CB}" destId="{4B0D46E7-000B-47D6-8317-1B0C3A8CE4AF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95B80-2348-4013-9677-3359B705E80B}">
      <dsp:nvSpPr>
        <dsp:cNvPr id="0" name=""/>
        <dsp:cNvSpPr/>
      </dsp:nvSpPr>
      <dsp:spPr>
        <a:xfrm>
          <a:off x="2323563" y="234042"/>
          <a:ext cx="3212682" cy="3212682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PROMOTION</a:t>
          </a:r>
        </a:p>
      </dsp:txBody>
      <dsp:txXfrm>
        <a:off x="4028962" y="899909"/>
        <a:ext cx="1185632" cy="879663"/>
      </dsp:txXfrm>
    </dsp:sp>
    <dsp:sp modelId="{92DD938D-C181-47B9-9AE7-7A96F81937C9}">
      <dsp:nvSpPr>
        <dsp:cNvPr id="0" name=""/>
        <dsp:cNvSpPr/>
      </dsp:nvSpPr>
      <dsp:spPr>
        <a:xfrm>
          <a:off x="2323563" y="341896"/>
          <a:ext cx="3212682" cy="3212682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DISTANCE </a:t>
          </a:r>
        </a:p>
      </dsp:txBody>
      <dsp:txXfrm>
        <a:off x="4028962" y="2009049"/>
        <a:ext cx="1185632" cy="879663"/>
      </dsp:txXfrm>
    </dsp:sp>
    <dsp:sp modelId="{D7FB1C7B-8DCB-4A3C-9AA5-1655B50F0B63}">
      <dsp:nvSpPr>
        <dsp:cNvPr id="0" name=""/>
        <dsp:cNvSpPr/>
      </dsp:nvSpPr>
      <dsp:spPr>
        <a:xfrm>
          <a:off x="2215709" y="341896"/>
          <a:ext cx="3212682" cy="3212682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SALARY</a:t>
          </a:r>
        </a:p>
      </dsp:txBody>
      <dsp:txXfrm>
        <a:off x="2537359" y="2009049"/>
        <a:ext cx="1185632" cy="879663"/>
      </dsp:txXfrm>
    </dsp:sp>
    <dsp:sp modelId="{836F760B-B60C-492C-9E63-D19833EE4DAF}">
      <dsp:nvSpPr>
        <dsp:cNvPr id="0" name=""/>
        <dsp:cNvSpPr/>
      </dsp:nvSpPr>
      <dsp:spPr>
        <a:xfrm>
          <a:off x="2215709" y="234042"/>
          <a:ext cx="3212682" cy="3212682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TRAINING</a:t>
          </a:r>
        </a:p>
      </dsp:txBody>
      <dsp:txXfrm>
        <a:off x="2537359" y="899909"/>
        <a:ext cx="1185632" cy="879663"/>
      </dsp:txXfrm>
    </dsp:sp>
    <dsp:sp modelId="{41CBFE7D-3DF5-43F1-A8F7-171BB5BDEF68}">
      <dsp:nvSpPr>
        <dsp:cNvPr id="0" name=""/>
        <dsp:cNvSpPr/>
      </dsp:nvSpPr>
      <dsp:spPr>
        <a:xfrm>
          <a:off x="2124683" y="35162"/>
          <a:ext cx="3610443" cy="361044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D3D9FE-9952-4103-8164-CB200DDBF05A}">
      <dsp:nvSpPr>
        <dsp:cNvPr id="0" name=""/>
        <dsp:cNvSpPr/>
      </dsp:nvSpPr>
      <dsp:spPr>
        <a:xfrm>
          <a:off x="2124683" y="143016"/>
          <a:ext cx="3610443" cy="361044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9346B-2976-4562-852C-D5706BDE4767}">
      <dsp:nvSpPr>
        <dsp:cNvPr id="0" name=""/>
        <dsp:cNvSpPr/>
      </dsp:nvSpPr>
      <dsp:spPr>
        <a:xfrm>
          <a:off x="2016828" y="143016"/>
          <a:ext cx="3610443" cy="361044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D46E7-000B-47D6-8317-1B0C3A8CE4AF}">
      <dsp:nvSpPr>
        <dsp:cNvPr id="0" name=""/>
        <dsp:cNvSpPr/>
      </dsp:nvSpPr>
      <dsp:spPr>
        <a:xfrm>
          <a:off x="2016828" y="35162"/>
          <a:ext cx="3610443" cy="361044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8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350B06-B074-48FC-8CFD-53D2CD8FB9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779404"/>
            <a:ext cx="8214830" cy="167975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971" y="3640685"/>
            <a:ext cx="8214829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86617" cy="1095012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0110"/>
            <a:ext cx="8286617" cy="3375291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947" y="128470"/>
            <a:ext cx="5931358" cy="1012017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47" y="1248108"/>
            <a:ext cx="5931358" cy="341019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80" y="215608"/>
            <a:ext cx="8075311" cy="871876"/>
          </a:xfrm>
        </p:spPr>
        <p:txBody>
          <a:bodyPr>
            <a:normAutofit/>
          </a:bodyPr>
          <a:lstStyle>
            <a:lvl1pPr algn="l">
              <a:defRPr sz="3600" u="none" baseline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09" y="1502816"/>
            <a:ext cx="4040188" cy="568644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2071459"/>
            <a:ext cx="4035120" cy="2427818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02815"/>
            <a:ext cx="4041775" cy="568643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2071458"/>
            <a:ext cx="4041775" cy="2427819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79404"/>
            <a:ext cx="3809390" cy="1679755"/>
          </a:xfrm>
        </p:spPr>
        <p:txBody>
          <a:bodyPr>
            <a:normAutofit/>
          </a:bodyPr>
          <a:lstStyle/>
          <a:p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HR Project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128470"/>
            <a:ext cx="3351275" cy="789602"/>
          </a:xfrm>
        </p:spPr>
        <p:txBody>
          <a:bodyPr>
            <a:norm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/>
              <a:t>Analysis trends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11071-FD16-300D-1F1F-664B88876A9B}"/>
              </a:ext>
            </a:extLst>
          </p:cNvPr>
          <p:cNvSpPr txBox="1"/>
          <p:nvPr/>
        </p:nvSpPr>
        <p:spPr>
          <a:xfrm>
            <a:off x="143555" y="1128490"/>
            <a:ext cx="8856890" cy="396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workforce has almost an equal balance of men and women, with most employees (68%) being between 18-30 years old. The Technology department has the largest group, making up 65.37% of the staff.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Only 50.54% of employees are using available training programs, suggesting more could participate.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237 employees (16.12%) may leave the company, while 808 are ready for promotion.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company has a mix of employees from different backgrounds, but the majority (58.5%) are White.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Over half of the employees (53.88%) live far from work, which could affect their engagement with the company.</a:t>
            </a:r>
          </a:p>
        </p:txBody>
      </p:sp>
    </p:spTree>
    <p:extLst>
      <p:ext uri="{BB962C8B-B14F-4D97-AF65-F5344CB8AC3E}">
        <p14:creationId xmlns:p14="http://schemas.microsoft.com/office/powerpoint/2010/main" val="289657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C569C-1456-509F-3915-D651E5C5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04" y="128470"/>
            <a:ext cx="4477230" cy="789602"/>
          </a:xfrm>
        </p:spPr>
        <p:txBody>
          <a:bodyPr/>
          <a:lstStyle/>
          <a:p>
            <a:r>
              <a:rPr lang="en-US" dirty="0"/>
              <a:t>Company Avg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50243-A729-F6A2-76D0-8A81FB798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38" y="1195232"/>
            <a:ext cx="4534246" cy="394826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HR dashboard shows insights related to salary. The key metric at the top is the average salary, which is $112.96K. The dashboard analyzes factors influencing salary decrease, highlighting the job roles contributing to this trend.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chart on the left shows that the average salary decreases by: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$76.63K when the job role is Sales Representative.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$76.56K when the job role is Recruiter.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$76.24K when the job role is Software Engineer.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$69.16K when the job role is Data Scientist.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the right, there's a bar chart comparing the average salary across different job roles. It shows that HR Managers have the highest salaries, while Recruiters and Sales Representatives tend to have lower salaries.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0184A-4C06-EF0E-82B9-EE559B4EB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234" y="1195233"/>
            <a:ext cx="4477229" cy="394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62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79404"/>
            <a:ext cx="3809390" cy="16797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 Attrition</a:t>
            </a:r>
          </a:p>
        </p:txBody>
      </p:sp>
    </p:spTree>
    <p:extLst>
      <p:ext uri="{BB962C8B-B14F-4D97-AF65-F5344CB8AC3E}">
        <p14:creationId xmlns:p14="http://schemas.microsoft.com/office/powerpoint/2010/main" val="25913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5" y="128470"/>
            <a:ext cx="5039264" cy="78960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Attrition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83ACF9-185A-4C4A-AAB9-8C153F6E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700"/>
            <a:ext cx="9144000" cy="4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4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54" y="128470"/>
            <a:ext cx="5344675" cy="789602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Attrition Trends Over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AD396-36A3-4D7F-A78A-B69C181BF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4" y="1197405"/>
            <a:ext cx="9089386" cy="39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7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8B2A1D6-348E-4C44-B344-3B7A8E9DE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6" y="128470"/>
            <a:ext cx="4581150" cy="789602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Factors Affect Attrition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01EDE-A946-4181-837E-AD76F7B6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700"/>
            <a:ext cx="9144000" cy="4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1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79404"/>
            <a:ext cx="3809390" cy="16797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 Performance</a:t>
            </a:r>
          </a:p>
        </p:txBody>
      </p:sp>
    </p:spTree>
    <p:extLst>
      <p:ext uri="{BB962C8B-B14F-4D97-AF65-F5344CB8AC3E}">
        <p14:creationId xmlns:p14="http://schemas.microsoft.com/office/powerpoint/2010/main" val="191930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0"/>
            <a:ext cx="5640935" cy="1095012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Level among years: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7" y="1095015"/>
            <a:ext cx="3359510" cy="392001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satisfaction level and the rating level within the company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quite high (above 3.4/5) and convergent ( in average) and (among the employment)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reflect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middle to high satisfaction level 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middle to high rating level.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environment satisfaction and the self rating scored the highest level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( 3.9 and 4 on average  respectively)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b="1" u="sng" kern="1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Performance Level among years: 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significant change 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satisfaction level and the rating level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among the years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the 6 measurements.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681D4-D376-4928-B0CF-CC8C9379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116" y="1095012"/>
            <a:ext cx="5586930" cy="40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8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0"/>
            <a:ext cx="5640935" cy="1095012"/>
          </a:xfrm>
        </p:spPr>
        <p:txBody>
          <a:bodyPr>
            <a:normAutofit/>
          </a:bodyPr>
          <a:lstStyle/>
          <a:p>
            <a:r>
              <a:rPr lang="en-US" dirty="0"/>
              <a:t>On personal profile level: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7348" y="1197405"/>
            <a:ext cx="2748690" cy="3843702"/>
          </a:xfrm>
          <a:ln>
            <a:solidFill>
              <a:schemeClr val="bg1">
                <a:lumMod val="65000"/>
              </a:schemeClr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i="1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Dissatisfactions level among the different variable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Males and female shows the differ in their degree of satisfaction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 group between 25-28 had the highest dissatisfaction level also.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“White and the mixed ethics” had the dissatisfaction level and thus the lowest self-rating.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“Bachelor’s degree Holders” in the three education fields express high degree of dissatisfaction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n-US" sz="1650" kern="100" dirty="0">
                <a:latin typeface="Calibri" panose="020F0502020204030204" pitchFamily="34" charset="0"/>
                <a:cs typeface="Arial" panose="020B0604020202020204" pitchFamily="34" charset="0"/>
              </a:rPr>
              <a:t> marital 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status didn’t affect the dissatisfaction r the rating level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 significantly).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D3C0E-565A-4620-45BB-220A134F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03" y="1350112"/>
            <a:ext cx="1374345" cy="1820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Satisfaction Symbol">
            <a:extLst>
              <a:ext uri="{FF2B5EF4-FFF2-40B4-BE49-F238E27FC236}">
                <a16:creationId xmlns:a16="http://schemas.microsoft.com/office/drawing/2014/main" id="{3601ED40-E3B8-6A48-9340-3872F04CF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3" y="3607784"/>
            <a:ext cx="1374345" cy="143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9D9CD-90F5-8820-2E04-AC4B46209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537" y="1197404"/>
            <a:ext cx="4641463" cy="39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2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0"/>
            <a:ext cx="5640935" cy="1095012"/>
          </a:xfrm>
        </p:spPr>
        <p:txBody>
          <a:bodyPr>
            <a:normAutofit/>
          </a:bodyPr>
          <a:lstStyle/>
          <a:p>
            <a:r>
              <a:rPr lang="en-US" dirty="0"/>
              <a:t>On job profile level: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195" y="1197404"/>
            <a:ext cx="3359509" cy="3946095"/>
          </a:xfrm>
          <a:ln>
            <a:solidFill>
              <a:schemeClr val="bg1">
                <a:lumMod val="50000"/>
              </a:schemeClr>
            </a:solidFill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with lower salary (earned below 115 K) show high level of dissatisfaction.</a:t>
            </a:r>
          </a:p>
          <a:p>
            <a:pPr marL="257175" indent="-257175">
              <a:lnSpc>
                <a:spcPct val="107000"/>
              </a:lnSpc>
              <a:spcAft>
                <a:spcPts val="600"/>
              </a:spcAft>
              <a:buFont typeface="Calibri" panose="020F0502020204030204" pitchFamily="34" charset="0"/>
              <a:buChar char="-"/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 working departments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sales and IT department had the highest degree of dissatisfaction. </a:t>
            </a:r>
            <a:r>
              <a:rPr lang="en-US" sz="1650" b="1" kern="100" dirty="0">
                <a:latin typeface="Calibri" panose="020F0502020204030204" pitchFamily="34" charset="0"/>
                <a:cs typeface="Arial" panose="020B0604020202020204" pitchFamily="34" charset="0"/>
              </a:rPr>
              <a:t>Thus, sales executives, data scientist and software engineer response prove that.</a:t>
            </a:r>
            <a:endParaRPr lang="ar-EG" sz="1650" b="1" kern="1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600"/>
              </a:spcAft>
              <a:buNone/>
            </a:pPr>
            <a:endParaRPr lang="en-US" sz="1650" b="1" kern="1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any correlation 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found between the low rating level or low satisfaction level and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(years with the same manager, years in the recent role, years at the company and training opportunities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sz="16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positive correlation </a:t>
            </a: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found between the level of satisfaction and the high rating level, and the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average of promotion provided to the employee </a:t>
            </a:r>
            <a:r>
              <a:rPr lang="en-US" sz="1575" b="1" kern="100" dirty="0">
                <a:latin typeface="Calibri" panose="020F0502020204030204" pitchFamily="34" charset="0"/>
                <a:cs typeface="Arial" panose="020B0604020202020204" pitchFamily="34" charset="0"/>
              </a:rPr>
              <a:t>(except for job satisfaction and relationship satisfaction)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ABF27-6B72-DC83-229B-25EECB0E6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7" y="3793391"/>
            <a:ext cx="967445" cy="1068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3E118-F303-9A12-60DD-90E9A5413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5" y="2403293"/>
            <a:ext cx="1253148" cy="12531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Image result for dissatisfaction icon">
            <a:extLst>
              <a:ext uri="{FF2B5EF4-FFF2-40B4-BE49-F238E27FC236}">
                <a16:creationId xmlns:a16="http://schemas.microsoft.com/office/drawing/2014/main" id="{7EF8DFC9-5F69-30A7-7D40-48A9EC54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88" y="1044701"/>
            <a:ext cx="1357007" cy="160932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9609B-79B8-4129-31CC-698C41CC5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007" y="1095012"/>
            <a:ext cx="4223298" cy="40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96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3" y="1109659"/>
            <a:ext cx="4562113" cy="486820"/>
          </a:xfrm>
        </p:spPr>
        <p:txBody>
          <a:bodyPr anchor="b">
            <a:noAutofit/>
          </a:bodyPr>
          <a:lstStyle/>
          <a:p>
            <a:r>
              <a:rPr lang="en-US" dirty="0"/>
              <a:t>DMRZ Analytics Team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94" y="2297727"/>
            <a:ext cx="3328415" cy="2490501"/>
          </a:xfrm>
        </p:spPr>
        <p:txBody>
          <a:bodyPr>
            <a:normAutofit/>
          </a:bodyPr>
          <a:lstStyle/>
          <a:p>
            <a:r>
              <a:rPr lang="it-IT" sz="2000" dirty="0"/>
              <a:t>Dalia Elhamy Abdelhamid</a:t>
            </a:r>
          </a:p>
          <a:p>
            <a:r>
              <a:rPr lang="it-IT" sz="2000" dirty="0"/>
              <a:t>Mai Nabil Shalaby</a:t>
            </a:r>
          </a:p>
          <a:p>
            <a:r>
              <a:rPr lang="it-IT" sz="2000" dirty="0"/>
              <a:t>Ragab Khamis Gomaa</a:t>
            </a:r>
          </a:p>
          <a:p>
            <a:r>
              <a:rPr lang="it-IT" sz="2000" dirty="0"/>
              <a:t>Zeinab Abdelmonem Abdo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B6E1E-5E18-47FC-8BB8-5D4D0A39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36" r="10837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1731872"/>
            <a:ext cx="5641850" cy="1679755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09820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31" y="121473"/>
            <a:ext cx="2893160" cy="789602"/>
          </a:xfrm>
        </p:spPr>
        <p:txBody>
          <a:bodyPr>
            <a:normAutofit/>
          </a:bodyPr>
          <a:lstStyle/>
          <a:p>
            <a:r>
              <a:rPr lang="en-US"/>
              <a:t>KPI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288936-5759-4103-8051-E4D0B047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04"/>
            <a:ext cx="9144000" cy="392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8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31" y="121473"/>
            <a:ext cx="2893160" cy="789602"/>
          </a:xfrm>
        </p:spPr>
        <p:txBody>
          <a:bodyPr>
            <a:normAutofit/>
          </a:bodyPr>
          <a:lstStyle/>
          <a:p>
            <a:r>
              <a:rPr lang="en-US" sz="4400" b="1" dirty="0"/>
              <a:t>Conclusion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5EA9358-9A29-49EC-8847-69B0F8179C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763825"/>
              </p:ext>
            </p:extLst>
          </p:nvPr>
        </p:nvGraphicFramePr>
        <p:xfrm>
          <a:off x="678022" y="1197405"/>
          <a:ext cx="7787955" cy="3824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937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40935" cy="1095012"/>
          </a:xfrm>
        </p:spPr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92571"/>
            <a:ext cx="9143081" cy="1215975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Working on minimizing the gap between “ years of promotion” to be 2 years on average instead of 4.5 years</a:t>
            </a:r>
            <a:endParaRPr kumimoji="0" lang="ar-EG" sz="15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Increase incentives and promotion especially the group provided to the employees in the age (25-30) years</a:t>
            </a:r>
            <a:endParaRPr kumimoji="0" lang="ar-EG" sz="15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Apply  new composition of incentives and promotion rather than the financial incentives is recommended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E566CC-D74B-4F56-A6E2-E24372A9C7C2}"/>
              </a:ext>
            </a:extLst>
          </p:cNvPr>
          <p:cNvSpPr txBox="1">
            <a:spLocks/>
          </p:cNvSpPr>
          <p:nvPr/>
        </p:nvSpPr>
        <p:spPr>
          <a:xfrm>
            <a:off x="919" y="2510048"/>
            <a:ext cx="9142161" cy="12159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Set a group of programs to enhance the working environment and the skills of the data scientist and sales executives.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5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Enhance and increase  the training opportunities given to the employment to increase their effect on the performance level.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41B615-CDE3-4C46-8B81-1D1E8B3D0DD6}"/>
              </a:ext>
            </a:extLst>
          </p:cNvPr>
          <p:cNvSpPr txBox="1">
            <a:spLocks/>
          </p:cNvSpPr>
          <p:nvPr/>
        </p:nvSpPr>
        <p:spPr>
          <a:xfrm>
            <a:off x="1839" y="3927525"/>
            <a:ext cx="9142161" cy="1215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Enabling remote work</a:t>
            </a:r>
            <a:endParaRPr lang="ar-EG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Flexible working hours</a:t>
            </a:r>
            <a:endParaRPr lang="ar-EG" sz="16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6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Providing transportation for employees</a:t>
            </a:r>
          </a:p>
        </p:txBody>
      </p:sp>
    </p:spTree>
    <p:extLst>
      <p:ext uri="{BB962C8B-B14F-4D97-AF65-F5344CB8AC3E}">
        <p14:creationId xmlns:p14="http://schemas.microsoft.com/office/powerpoint/2010/main" val="1103449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DE457-A83E-450D-978B-F08A3E3DF5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44700"/>
            <a:ext cx="9144000" cy="4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1C3D-8262-E931-5277-0DDB0347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2346298" cy="763525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F6F3C-418E-A505-9038-0C0F4C5B1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56" y="1197405"/>
            <a:ext cx="7635250" cy="3817625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/>
              <a:t>The Benefits &amp; Challenges of Using HR Analytics</a:t>
            </a:r>
          </a:p>
          <a:p>
            <a:r>
              <a:rPr lang="en-US" sz="3200" b="1" dirty="0"/>
              <a:t>Project Objective</a:t>
            </a:r>
          </a:p>
          <a:p>
            <a:r>
              <a:rPr lang="en-US" sz="3200" b="1" dirty="0"/>
              <a:t>Data Cleaning &amp; Transformation</a:t>
            </a:r>
          </a:p>
          <a:p>
            <a:r>
              <a:rPr lang="en-US" sz="3200" b="1" dirty="0"/>
              <a:t>Company Profile Insights and Analysis</a:t>
            </a:r>
          </a:p>
          <a:p>
            <a:r>
              <a:rPr lang="en-US" sz="3200" b="1" dirty="0"/>
              <a:t>Attrition Insights and Analysis</a:t>
            </a:r>
          </a:p>
          <a:p>
            <a:r>
              <a:rPr lang="en-US" sz="3200" b="1" dirty="0"/>
              <a:t>Performance Insights and Analysis</a:t>
            </a:r>
          </a:p>
          <a:p>
            <a:r>
              <a:rPr lang="en-US" sz="3200" b="1" dirty="0"/>
              <a:t>Conclusion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4936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How Advanced HR Analytics Enhances Your HR Operations | People Data Labs  Blog">
            <a:extLst>
              <a:ext uri="{FF2B5EF4-FFF2-40B4-BE49-F238E27FC236}">
                <a16:creationId xmlns:a16="http://schemas.microsoft.com/office/drawing/2014/main" id="{BB9295A8-A093-4A04-955B-5AB065739F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" r="2105" b="2"/>
          <a:stretch/>
        </p:blipFill>
        <p:spPr bwMode="auto">
          <a:xfrm>
            <a:off x="20" y="961"/>
            <a:ext cx="9143980" cy="51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78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7E71-8B88-5092-4E60-171F6AFDE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55" y="102394"/>
            <a:ext cx="4420210" cy="789602"/>
          </a:xfrm>
        </p:spPr>
        <p:txBody>
          <a:bodyPr>
            <a:normAutofit/>
          </a:bodyPr>
          <a:lstStyle/>
          <a:p>
            <a:r>
              <a:rPr lang="en-US" b="1"/>
              <a:t>HR</a:t>
            </a:r>
            <a:r>
              <a:rPr lang="en-US" b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Project 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4E4A-29CF-4100-F4D4-0B51A28DB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54" y="1197405"/>
            <a:ext cx="8856891" cy="38437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5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HR project aims to provide comprehensive insights into employee demographics, performance, satisfaction, and attrition trends through visualized data.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goal is to enhance decision-making by identifying key patterns in workforce composition, job satisfaction, and attrition.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5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will allow for better workforce management, employee retention strategies, and targeted training opportunities, ultimately improving organizational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5336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640935" cy="109501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Cleaning</a:t>
            </a:r>
            <a:r>
              <a:rPr lang="ar-EG" dirty="0"/>
              <a:t> &amp; </a:t>
            </a:r>
            <a:r>
              <a:rPr lang="en-US" dirty="0"/>
              <a:t>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55" y="1197406"/>
            <a:ext cx="8856890" cy="3817624"/>
          </a:xfrm>
        </p:spPr>
        <p:txBody>
          <a:bodyPr>
            <a:normAutofit fontScale="62500" lnSpcReduction="20000"/>
          </a:bodyPr>
          <a:lstStyle/>
          <a:p>
            <a:pPr marL="0" marR="0" lvl="0" indent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Match Education Degree with Educational Level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the 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VLOOKUP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formula in Excel to align each employee's education degree with their corresponding educational level.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Calculate Average Performance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 the performance data by employee and calculate the average performance rating for everyone.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Replace Codes with Descriptive Legends: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coded values in the dataset (e.g., satisfaction and rating codes) with their descriptive counterparts from the legends.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Full State Name Replacement</a:t>
            </a: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Replace state abbreviations in your dataset with the full state names for clearer reporting and analysis.</a:t>
            </a:r>
          </a:p>
        </p:txBody>
      </p:sp>
    </p:spTree>
    <p:extLst>
      <p:ext uri="{BB962C8B-B14F-4D97-AF65-F5344CB8AC3E}">
        <p14:creationId xmlns:p14="http://schemas.microsoft.com/office/powerpoint/2010/main" val="292947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79404"/>
            <a:ext cx="3809390" cy="16797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Profile</a:t>
            </a:r>
          </a:p>
        </p:txBody>
      </p:sp>
    </p:spTree>
    <p:extLst>
      <p:ext uri="{BB962C8B-B14F-4D97-AF65-F5344CB8AC3E}">
        <p14:creationId xmlns:p14="http://schemas.microsoft.com/office/powerpoint/2010/main" val="25462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128470"/>
            <a:ext cx="5344675" cy="916230"/>
          </a:xfrm>
        </p:spPr>
        <p:txBody>
          <a:bodyPr>
            <a:noAutofit/>
          </a:bodyPr>
          <a:lstStyle/>
          <a:p>
            <a:r>
              <a:rPr lang="en-US" dirty="0"/>
              <a:t>Overview of HR Insights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B377D-FF3C-51E5-2876-1107FFCF8393}"/>
              </a:ext>
            </a:extLst>
          </p:cNvPr>
          <p:cNvSpPr txBox="1"/>
          <p:nvPr/>
        </p:nvSpPr>
        <p:spPr>
          <a:xfrm>
            <a:off x="-1" y="1044700"/>
            <a:ext cx="914399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3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dashboard provides a detailed look at employee demographics and attrition.</a:t>
            </a:r>
          </a:p>
          <a:p>
            <a:pPr marL="171450" marR="0" lvl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13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helps identify trends and areas of improvement within the workforce.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7DC32-25D4-4425-82E4-EC399C81A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630"/>
            <a:ext cx="9143998" cy="35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48AE-D08D-2568-615A-73FB619F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/>
              <a:t>Insights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28E3-FAC9-A0C6-6B3C-423A23477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56" y="1197405"/>
            <a:ext cx="4428444" cy="3843702"/>
          </a:xfrm>
          <a:ln>
            <a:solidFill>
              <a:srgbClr val="00B0F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1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 Demographics</a:t>
            </a:r>
          </a:p>
          <a:p>
            <a:pPr marL="0" indent="0">
              <a:buNone/>
            </a:pPr>
            <a:r>
              <a:rPr lang="en-US" sz="1400" u="sng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Who Are Our Employees?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Total employees: 1,470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 Distribution: 18-30 (999), 31-40 (278), 41-50 (192), 51-60 (1)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Gender: Female (51%), Male (49%)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Education: Majority holds Bachelor's (572) and Master’s (398) degrees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Ethnicity: Predominantly White (860), followed by Black/African American (207)</a:t>
            </a:r>
          </a:p>
          <a:p>
            <a:pPr marL="457200" lvl="1" indent="0">
              <a:buNone/>
            </a:pP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1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 Distance to Workplace</a:t>
            </a:r>
          </a:p>
          <a:p>
            <a:pPr marL="0" indent="0">
              <a:buNone/>
            </a:pPr>
            <a:r>
              <a:rPr lang="en-US" sz="1400" u="sng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Workplace Commute Insights: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 proximity: Far (53.88%), Close (23.47%), Very Close (22.65%)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Long commutes might be linked to higher dissatisfaction or attrition.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F021D9-ECA0-4266-826A-5ECFDE1D63A3}"/>
              </a:ext>
            </a:extLst>
          </p:cNvPr>
          <p:cNvSpPr txBox="1">
            <a:spLocks/>
          </p:cNvSpPr>
          <p:nvPr/>
        </p:nvSpPr>
        <p:spPr>
          <a:xfrm>
            <a:off x="4648104" y="1197405"/>
            <a:ext cx="4419294" cy="384370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1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Departmental Breakdown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u="sng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 Distribution by Department:</a:t>
            </a:r>
          </a:p>
          <a:p>
            <a:pPr lvl="1">
              <a:buFont typeface="Arial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Technology: 65.37%</a:t>
            </a:r>
          </a:p>
          <a:p>
            <a:pPr lvl="1">
              <a:buFont typeface="Arial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Sales: 30.3%</a:t>
            </a:r>
          </a:p>
          <a:p>
            <a:pPr lvl="1">
              <a:buFont typeface="Arial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HR: 4.29%</a:t>
            </a:r>
          </a:p>
          <a:p>
            <a:pPr marL="457200" lvl="1" indent="0">
              <a:buFont typeface="Arial" pitchFamily="34" charset="0"/>
              <a:buNone/>
            </a:pP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US" sz="21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Promotion and Training Opportunities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u="sng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Career Development:</a:t>
            </a:r>
          </a:p>
          <a:p>
            <a:pPr lvl="1">
              <a:buFont typeface="Arial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Promotion: 808 employees due for promotion</a:t>
            </a:r>
          </a:p>
          <a:p>
            <a:pPr lvl="1">
              <a:buFont typeface="Arial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Training: 14,000 opportunities, 6,825 taken (Training Utilization= 50.54%)</a:t>
            </a:r>
          </a:p>
          <a:p>
            <a:pPr lvl="1">
              <a:buFont typeface="Arial" pitchFamily="34" charset="0"/>
              <a:buChar char="•"/>
            </a:pPr>
            <a:r>
              <a:rPr lang="en-US" sz="1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More training can help boost promotion-readiness and performance.</a:t>
            </a:r>
          </a:p>
        </p:txBody>
      </p:sp>
    </p:spTree>
    <p:extLst>
      <p:ext uri="{BB962C8B-B14F-4D97-AF65-F5344CB8AC3E}">
        <p14:creationId xmlns:p14="http://schemas.microsoft.com/office/powerpoint/2010/main" val="1089916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1084</Words>
  <Application>Microsoft Office PowerPoint</Application>
  <PresentationFormat>On-screen Show (16:9)</PresentationFormat>
  <Paragraphs>114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Calibri</vt:lpstr>
      <vt:lpstr>Symbol</vt:lpstr>
      <vt:lpstr>Times New Roman</vt:lpstr>
      <vt:lpstr>Wingdings</vt:lpstr>
      <vt:lpstr>Office Theme</vt:lpstr>
      <vt:lpstr>HR Project</vt:lpstr>
      <vt:lpstr>DMRZ Analytics Team</vt:lpstr>
      <vt:lpstr>TIMELINE</vt:lpstr>
      <vt:lpstr>PowerPoint Presentation</vt:lpstr>
      <vt:lpstr>HR Project Objective</vt:lpstr>
      <vt:lpstr>Data Cleaning &amp; Transformation</vt:lpstr>
      <vt:lpstr>Company Profile</vt:lpstr>
      <vt:lpstr>Overview of HR Insights</vt:lpstr>
      <vt:lpstr>Analysis Insights:</vt:lpstr>
      <vt:lpstr>Analysis trends</vt:lpstr>
      <vt:lpstr>Company Avg Salaries</vt:lpstr>
      <vt:lpstr>Employees Attrition</vt:lpstr>
      <vt:lpstr>Attrition Analysis</vt:lpstr>
      <vt:lpstr>Attrition Trends Over Years</vt:lpstr>
      <vt:lpstr>Factors Affect Attrition</vt:lpstr>
      <vt:lpstr>Employees Performance</vt:lpstr>
      <vt:lpstr>Performance Level among years:</vt:lpstr>
      <vt:lpstr>On personal profile level:</vt:lpstr>
      <vt:lpstr>On job profile level:</vt:lpstr>
      <vt:lpstr>Conclusion</vt:lpstr>
      <vt:lpstr>KPI</vt:lpstr>
      <vt:lpstr>Conclusion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2024-10-20T14:24:18Z</dcterms:modified>
</cp:coreProperties>
</file>